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3" r:id="rId8"/>
    <p:sldId id="274" r:id="rId9"/>
    <p:sldId id="276" r:id="rId10"/>
    <p:sldId id="277" r:id="rId11"/>
    <p:sldId id="275" r:id="rId12"/>
    <p:sldId id="269" r:id="rId13"/>
    <p:sldId id="270" r:id="rId14"/>
    <p:sldId id="271" r:id="rId15"/>
    <p:sldId id="272" r:id="rId16"/>
    <p:sldId id="273" r:id="rId17"/>
    <p:sldId id="267" r:id="rId18"/>
    <p:sldId id="268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71D6A8-A99F-3093-CE90-72766CBFB3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524D65-471D-070C-D937-0FEEF8EBC6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67674E-E149-1D67-7072-0C1E4E5A0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5145-784A-4271-BC9F-4EE2B813B1DC}" type="datetimeFigureOut">
              <a:rPr lang="ru-RU" smtClean="0"/>
              <a:t>26.06.2023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2966ED-068F-781F-DD4B-406F4AF2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BC3A0F5-CBA0-C6B3-AE7E-531BE4387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C6204-472A-4EAB-9986-EEEEF0EDDD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4144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5DD8A2-110C-2928-95F5-1E2BD29CE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B9D603A-145E-023D-EE02-F147217EF8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26F158-0EDD-A52C-A9F0-955C3C3FD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5145-784A-4271-BC9F-4EE2B813B1DC}" type="datetimeFigureOut">
              <a:rPr lang="ru-RU" smtClean="0"/>
              <a:t>26.06.2023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292CD9-4754-0778-3FE2-B52552A68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43B0815-8A90-6EA7-BAE8-BEEBA6290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C6204-472A-4EAB-9986-EEEEF0EDDD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289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19E5B84-8D00-B252-0E59-1AF6B4483C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281311A-E1BC-6FDC-2ECD-070E97EAEA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244E4F8-B40C-6F9E-24DD-44C124134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5145-784A-4271-BC9F-4EE2B813B1DC}" type="datetimeFigureOut">
              <a:rPr lang="ru-RU" smtClean="0"/>
              <a:t>26.06.2023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FEF929-8F80-8FBD-558A-F2B3B0A8E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F1278A-7778-CB6D-F35C-2AFF7BFFD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C6204-472A-4EAB-9986-EEEEF0EDDD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829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516310-E2D8-51DA-3FBD-B2E7E81A9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15B62A-B146-933B-9D71-83669E2A5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A78BC3-FF55-D3CB-2CFC-4FFA5804E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5145-784A-4271-BC9F-4EE2B813B1DC}" type="datetimeFigureOut">
              <a:rPr lang="ru-RU" smtClean="0"/>
              <a:t>26.06.2023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5C2507-602D-66FE-7819-A97CE829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FF38FC-95AF-8212-1031-FD99429C7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C6204-472A-4EAB-9986-EEEEF0EDDD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6061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BFDE43-AAD8-60C6-A6CB-F4D2DA795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9A6832D-CE04-4D9A-1713-99173C4FF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0C9D7F-DA8A-3E61-7FDD-5196E4A5F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5145-784A-4271-BC9F-4EE2B813B1DC}" type="datetimeFigureOut">
              <a:rPr lang="ru-RU" smtClean="0"/>
              <a:t>26.06.2023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0665FA4-7EB9-0954-84A1-E36573059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31BAC6-0A3B-FF1D-763E-D8225B61D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C6204-472A-4EAB-9986-EEEEF0EDDD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1916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23C3A2-8512-2DC9-FCF4-A0D7CF05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F328B1-B2C7-5916-E61F-AAE1866D6B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7505C47-BA5F-8577-19D5-F0F116C0E9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C3D2AE9-AF0A-64B9-1D2A-5FFB48E3B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5145-784A-4271-BC9F-4EE2B813B1DC}" type="datetimeFigureOut">
              <a:rPr lang="ru-RU" smtClean="0"/>
              <a:t>26.06.2023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0B3019E-5D45-97C0-2AB9-A035FD31D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E5B250C-1A13-CCBA-2456-3CEC7CCEF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C6204-472A-4EAB-9986-EEEEF0EDDD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2030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A84668-E0D7-32FC-92C3-650EA2CC2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6CCEADA-BE73-321F-51CC-C94FD2A70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083A564-7AF5-9B04-E8BB-846E0EFF3F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F8C2792-3AAE-BEE2-70C6-412D3F31FE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EE7A010-8645-15B4-8211-4C735269B3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4177886-2127-D0BE-4FEE-9DA9D3398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5145-784A-4271-BC9F-4EE2B813B1DC}" type="datetimeFigureOut">
              <a:rPr lang="ru-RU" smtClean="0"/>
              <a:t>26.06.2023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21650DC-563A-931F-0497-DEE17468E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28493B1-022C-80F7-9955-5405EE9A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C6204-472A-4EAB-9986-EEEEF0EDDD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7238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0A756B-ECA0-3A52-7D35-A0DBE069C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EFB5B2E-A12F-C5EC-5103-B0FB0A66D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5145-784A-4271-BC9F-4EE2B813B1DC}" type="datetimeFigureOut">
              <a:rPr lang="ru-RU" smtClean="0"/>
              <a:t>26.06.2023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2F670A8-2668-A020-FA0E-A8F37025E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711D300-F9A9-0888-CB7A-4EAA442F9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C6204-472A-4EAB-9986-EEEEF0EDDD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4191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3C0A7B5-F0C1-E97E-965F-70A33875E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5145-784A-4271-BC9F-4EE2B813B1DC}" type="datetimeFigureOut">
              <a:rPr lang="ru-RU" smtClean="0"/>
              <a:t>26.06.2023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821F2E9-4E76-CCFE-1BD5-EFC4C3FB1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8165CDF-E6E8-ED8B-86E7-3125DAEA9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C6204-472A-4EAB-9986-EEEEF0EDDD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8378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352C10-20DB-3097-F83E-55C114114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A3DD13-9813-B7E2-97AB-C9D34AED6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84E1A15-020F-6297-8BE6-F2AEB3CE4F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E2D83BC-EAA9-A119-D11E-2E0CA82F6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5145-784A-4271-BC9F-4EE2B813B1DC}" type="datetimeFigureOut">
              <a:rPr lang="ru-RU" smtClean="0"/>
              <a:t>26.06.2023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404CF7E-16EA-A0F8-D49F-F55DEF530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EA30237-2E54-C59C-FCED-9EFB85420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C6204-472A-4EAB-9986-EEEEF0EDDD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3562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C4AE7D-625D-DEB5-A6BB-A37A766A6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B1079DE-A3D9-738C-174C-82CED89D4D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52B377E-7B24-7861-E2D0-372C158588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6FDBBB3-94E6-7471-8C68-197957D00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5145-784A-4271-BC9F-4EE2B813B1DC}" type="datetimeFigureOut">
              <a:rPr lang="ru-RU" smtClean="0"/>
              <a:t>26.06.2023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D60399C-F0B1-BAC3-B8F4-0633F2050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349CAE7-1C28-0A7E-42C2-89FBF1B5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C6204-472A-4EAB-9986-EEEEF0EDDD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3363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3AC424-4B47-3050-5154-C0B1EC296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697776-2ECD-DDDD-8752-E38F5B1CD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18660EC-D7F8-1CE0-17C2-133284DFBF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C5145-784A-4271-BC9F-4EE2B813B1DC}" type="datetimeFigureOut">
              <a:rPr lang="ru-RU" smtClean="0"/>
              <a:t>26.06.2023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01B4C6-07BC-7148-B0F6-415F942EBC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83926B5-48CC-2F6B-124D-9EA764E127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CC6204-472A-4EAB-9986-EEEEF0EDDD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0207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A7169E-6C44-22F7-439F-A85D0E6AF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73288"/>
            <a:ext cx="9144000" cy="1655762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Разработка продуктового интернет-магазина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881E076-AC13-1209-ECE2-CB5B05A764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4511655"/>
            <a:ext cx="9067800" cy="993775"/>
          </a:xfrm>
        </p:spPr>
        <p:txBody>
          <a:bodyPr/>
          <a:lstStyle/>
          <a:p>
            <a:pPr algn="l"/>
            <a:r>
              <a:rPr lang="ru-RU" dirty="0"/>
              <a:t>Выполнил</a:t>
            </a:r>
            <a:r>
              <a:rPr lang="en-US" dirty="0"/>
              <a:t>:</a:t>
            </a:r>
            <a:r>
              <a:rPr lang="ru-RU" dirty="0"/>
              <a:t> студент гр. 4-ИАИТ-9 		           Зюзин М.А</a:t>
            </a:r>
          </a:p>
          <a:p>
            <a:pPr algn="l"/>
            <a:r>
              <a:rPr lang="ru-RU" dirty="0"/>
              <a:t>Научный руководитель</a:t>
            </a:r>
            <a:r>
              <a:rPr lang="en-US" dirty="0"/>
              <a:t>: </a:t>
            </a:r>
            <a:r>
              <a:rPr lang="ru-RU" dirty="0"/>
              <a:t>доцент, к.т.н., доцент    Ефимушкина Н.В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328959-73CA-7049-BF10-D5332B2CC5EB}"/>
              </a:ext>
            </a:extLst>
          </p:cNvPr>
          <p:cNvSpPr txBox="1"/>
          <p:nvPr/>
        </p:nvSpPr>
        <p:spPr>
          <a:xfrm>
            <a:off x="3088433" y="485299"/>
            <a:ext cx="5557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Самарский государственный технический университет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D1619C-AFF7-4069-E357-E901F2086F33}"/>
              </a:ext>
            </a:extLst>
          </p:cNvPr>
          <p:cNvSpPr txBox="1"/>
          <p:nvPr/>
        </p:nvSpPr>
        <p:spPr>
          <a:xfrm>
            <a:off x="4079345" y="854631"/>
            <a:ext cx="3576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Кафедра</a:t>
            </a:r>
            <a:r>
              <a:rPr lang="en-US" dirty="0"/>
              <a:t>:</a:t>
            </a:r>
            <a:r>
              <a:rPr lang="ru-RU" dirty="0"/>
              <a:t> Вычислительная техника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BC285F-0C76-0A08-345E-4ECCEBC56A7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34959" cy="12239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4BF9B6-137D-EBFD-9872-BD9D54424EB6}"/>
              </a:ext>
            </a:extLst>
          </p:cNvPr>
          <p:cNvSpPr txBox="1"/>
          <p:nvPr/>
        </p:nvSpPr>
        <p:spPr>
          <a:xfrm>
            <a:off x="5376893" y="6188035"/>
            <a:ext cx="1618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Самара 2023 г.</a:t>
            </a:r>
          </a:p>
        </p:txBody>
      </p:sp>
    </p:spTree>
    <p:extLst>
      <p:ext uri="{BB962C8B-B14F-4D97-AF65-F5344CB8AC3E}">
        <p14:creationId xmlns:p14="http://schemas.microsoft.com/office/powerpoint/2010/main" val="3467698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818CCC43-1F33-5474-08F1-6638B2B4A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Язык программирования</a:t>
            </a:r>
            <a:r>
              <a:rPr lang="en-US" dirty="0"/>
              <a:t>: Java;</a:t>
            </a:r>
            <a:endParaRPr lang="ru-RU" dirty="0"/>
          </a:p>
          <a:p>
            <a:r>
              <a:rPr lang="ru-RU" dirty="0"/>
              <a:t>Используемые библиотеки</a:t>
            </a:r>
            <a:r>
              <a:rPr lang="en-US" dirty="0"/>
              <a:t>: </a:t>
            </a:r>
            <a:r>
              <a:rPr lang="ru-RU" dirty="0"/>
              <a:t>Spring Boot, Spring Web, Spring MVC, Spring Security, Spring </a:t>
            </a:r>
            <a:r>
              <a:rPr lang="ru-RU" dirty="0" err="1"/>
              <a:t>Thymleaf</a:t>
            </a:r>
            <a:r>
              <a:rPr lang="ru-RU" dirty="0"/>
              <a:t>, Spring </a:t>
            </a:r>
            <a:r>
              <a:rPr lang="ru-RU" dirty="0" err="1"/>
              <a:t>mail</a:t>
            </a:r>
            <a:r>
              <a:rPr lang="ru-RU" dirty="0"/>
              <a:t>, </a:t>
            </a:r>
            <a:r>
              <a:rPr lang="ru-RU" dirty="0" err="1"/>
              <a:t>Hibernate</a:t>
            </a:r>
            <a:r>
              <a:rPr lang="ru-RU" dirty="0"/>
              <a:t>, </a:t>
            </a:r>
            <a:r>
              <a:rPr lang="ru-RU" dirty="0" err="1"/>
              <a:t>Flyway</a:t>
            </a:r>
            <a:r>
              <a:rPr lang="en-US" dirty="0"/>
              <a:t>;</a:t>
            </a:r>
          </a:p>
          <a:p>
            <a:r>
              <a:rPr lang="ru-RU" dirty="0"/>
              <a:t>Используемая СУБД</a:t>
            </a:r>
            <a:r>
              <a:rPr lang="en-US"/>
              <a:t>: PostgreSQL;</a:t>
            </a:r>
            <a:endParaRPr lang="ru-RU" dirty="0"/>
          </a:p>
          <a:p>
            <a:r>
              <a:rPr lang="ru-RU" dirty="0"/>
              <a:t>Среда разработки</a:t>
            </a:r>
            <a:r>
              <a:rPr lang="en-US" dirty="0"/>
              <a:t>: </a:t>
            </a:r>
            <a:r>
              <a:rPr lang="en-US" dirty="0" err="1"/>
              <a:t>Intellij</a:t>
            </a:r>
            <a:r>
              <a:rPr lang="en-US" dirty="0"/>
              <a:t> idea ultimate.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33DEDC8-2F7C-37FD-DF1D-288F00D1B7B0}"/>
              </a:ext>
            </a:extLst>
          </p:cNvPr>
          <p:cNvSpPr txBox="1">
            <a:spLocks/>
          </p:cNvSpPr>
          <p:nvPr/>
        </p:nvSpPr>
        <p:spPr>
          <a:xfrm>
            <a:off x="838200" y="2806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/>
              <a:t>Реализация серверной части</a:t>
            </a:r>
          </a:p>
        </p:txBody>
      </p:sp>
    </p:spTree>
    <p:extLst>
      <p:ext uri="{BB962C8B-B14F-4D97-AF65-F5344CB8AC3E}">
        <p14:creationId xmlns:p14="http://schemas.microsoft.com/office/powerpoint/2010/main" val="3084721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79F3E0-87B8-8B63-5F27-E16C8DC00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b="1" dirty="0"/>
              <a:t>Подсистема анализа продаж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3B043E-2226-66B1-0803-8228CE123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71" y="1247139"/>
            <a:ext cx="5608078" cy="2914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F58369-25CC-3387-B22B-2268CB844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52" y="1247139"/>
            <a:ext cx="5429250" cy="2914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6748C4-EE07-6AF5-B061-F47698039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207" y="4181474"/>
            <a:ext cx="4443722" cy="245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03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9FC6D4-2305-8598-9D9C-728715A8E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ru-RU" b="1" dirty="0"/>
              <a:t>Главная страница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87DC9C6F-63FC-210D-F90A-9B8A886A9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3028" y="1325563"/>
            <a:ext cx="9645944" cy="533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59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39E38D-F54E-731D-971F-5E765EF0C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Экраны аутентификации и регистрации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2496C4-4417-CCE7-09D8-A471A79DD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392" y="2048192"/>
            <a:ext cx="4894799" cy="38096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6E55A6E-4EA7-EB72-DAC2-3D6A83EA4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811" y="2048192"/>
            <a:ext cx="5143954" cy="380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695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3E3C05-1E03-39F9-7B91-AA95AA918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b="1" dirty="0"/>
              <a:t>Каталог продуктов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98C522-B952-0316-F76B-07130FFBF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42" y="1325563"/>
            <a:ext cx="11047716" cy="53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61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17D9B6-FFF4-36DC-CD4C-9821D7867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b="1" dirty="0"/>
              <a:t>Страница с подробной информацией о товаре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5089D30-B61F-9808-A2EA-8DA1257DB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7133"/>
            <a:ext cx="6422843" cy="355489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419971-6A81-9051-AED9-4E527B6BC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640" y="3420745"/>
            <a:ext cx="6800360" cy="343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877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0AC0EC-E74D-AD63-76A8-1724F380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ru-RU" b="1" dirty="0"/>
              <a:t>Корзина пользователя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60CCEE3C-A97E-A13B-6700-208FE21DE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6329" y="1606549"/>
            <a:ext cx="8679342" cy="480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08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387E56-1A34-ED37-31BA-6B032544D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Результаты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B25AD8-8BE3-8BC2-B664-081551474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Проведен анализ предметной области.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Разработаны серверная и клиентская части приложения.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серверной части разработаны модели данных и приложение для доступа к базе данных.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Разработана подсистема анализа продаж для оценки эффективности работы магазина.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Разработана клиентская часть сайта.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1708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79BD7A-54C6-6C9C-34D0-0D6EE7A30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b="1" dirty="0"/>
              <a:t>Благодарю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630677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8CF91C-9B00-9BD0-1F54-FF9D25347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b="1" dirty="0"/>
              <a:t>Классификация сайтов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281D4B-BE5C-BE5F-31D9-74FD3F469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6" y="1620950"/>
            <a:ext cx="12171104" cy="3862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0861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8B0E7-DF6E-A0EC-13DD-AE91892CD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b="1"/>
              <a:t>Типовые структуры </a:t>
            </a:r>
            <a:r>
              <a:rPr lang="ru-RU" b="1" dirty="0"/>
              <a:t>сайтов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AF27540-84F1-04FC-EEEE-17B01CA06E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09945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25" name="Рисунок 5">
            <a:extLst>
              <a:ext uri="{FF2B5EF4-FFF2-40B4-BE49-F238E27FC236}">
                <a16:creationId xmlns:a16="http://schemas.microsoft.com/office/drawing/2014/main" id="{38FBE395-0B1A-A40A-CEBF-728ED0607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62" y="1948202"/>
            <a:ext cx="62103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DD9D8137-155D-F34F-3CC5-44428284E6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255" y="1533829"/>
            <a:ext cx="49421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27013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400" dirty="0"/>
              <a:t>Линейная структура сайта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596888A-4D6B-96DD-DFEA-8CE518A1A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62" y="3832290"/>
            <a:ext cx="6198870" cy="2902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8EF64FC-6C6F-5655-CA09-F152FCCD4E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335" y="1914251"/>
            <a:ext cx="6209665" cy="379603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8FB30E53-311B-047D-848B-EDD657B1C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479" y="3332558"/>
            <a:ext cx="49421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27013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400" dirty="0"/>
              <a:t>Иерархическая структура сайта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25A2B3CD-A3A6-1E16-CC55-67BC29420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3558" y="1491069"/>
            <a:ext cx="49421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27013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400" dirty="0"/>
              <a:t>Паутинная структура сайта</a:t>
            </a:r>
          </a:p>
        </p:txBody>
      </p:sp>
    </p:spTree>
    <p:extLst>
      <p:ext uri="{BB962C8B-B14F-4D97-AF65-F5344CB8AC3E}">
        <p14:creationId xmlns:p14="http://schemas.microsoft.com/office/powerpoint/2010/main" val="3168116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C7305E-EB94-246E-5D6E-7EC3F087D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Цель выпускной квалификационной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72F0B4-0958-87D5-6280-770995BD9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120" y="2142496"/>
            <a:ext cx="10161760" cy="351592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ru-RU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Целью ВКР была разработка сайта для одной из торговых организаций г. Самары.</a:t>
            </a:r>
            <a:r>
              <a:rPr lang="ru-RU" sz="2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 этом решались следующие задачи:</a:t>
            </a:r>
            <a:endParaRPr lang="ru-RU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Bef>
                <a:spcPts val="0"/>
              </a:spcBef>
              <a:buFont typeface="+mj-lt"/>
              <a:buAutoNum type="arabicParenR"/>
            </a:pPr>
            <a:r>
              <a:rPr lang="ru-RU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определение целевого назначения и функций сайта;</a:t>
            </a:r>
          </a:p>
          <a:p>
            <a:pPr marL="342900" lvl="0" indent="-342900">
              <a:lnSpc>
                <a:spcPct val="120000"/>
              </a:lnSpc>
              <a:spcBef>
                <a:spcPts val="0"/>
              </a:spcBef>
              <a:buFont typeface="+mj-lt"/>
              <a:buAutoNum type="arabicParenR"/>
            </a:pPr>
            <a:r>
              <a:rPr lang="ru-RU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 структуры сайта и базы данных;</a:t>
            </a:r>
          </a:p>
          <a:p>
            <a:pPr marL="342900" lvl="0" indent="-342900">
              <a:lnSpc>
                <a:spcPct val="120000"/>
              </a:lnSpc>
              <a:spcBef>
                <a:spcPts val="0"/>
              </a:spcBef>
              <a:buFont typeface="+mj-lt"/>
              <a:buAutoNum type="arabicParenR"/>
            </a:pPr>
            <a:r>
              <a:rPr lang="ru-RU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средств разработки;</a:t>
            </a:r>
          </a:p>
          <a:p>
            <a:pPr marL="342900" lvl="0" indent="-342900">
              <a:lnSpc>
                <a:spcPct val="120000"/>
              </a:lnSpc>
              <a:spcBef>
                <a:spcPts val="0"/>
              </a:spcBef>
              <a:buFont typeface="+mj-lt"/>
              <a:buAutoNum type="arabicParenR"/>
            </a:pPr>
            <a:r>
              <a:rPr lang="ru-RU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</a:t>
            </a:r>
            <a:r>
              <a:rPr 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Back-end </a:t>
            </a:r>
            <a:r>
              <a:rPr lang="ru-RU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части</a:t>
            </a:r>
            <a:r>
              <a:rPr 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Bef>
                <a:spcPts val="0"/>
              </a:spcBef>
              <a:spcAft>
                <a:spcPts val="150"/>
              </a:spcAft>
              <a:buFont typeface="+mj-lt"/>
              <a:buAutoNum type="arabicParenR"/>
            </a:pPr>
            <a:r>
              <a:rPr lang="ru-RU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Front-</a:t>
            </a:r>
            <a:r>
              <a:rPr lang="ru-RU" sz="24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ru-RU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части.</a:t>
            </a:r>
          </a:p>
        </p:txBody>
      </p:sp>
    </p:spTree>
    <p:extLst>
      <p:ext uri="{BB962C8B-B14F-4D97-AF65-F5344CB8AC3E}">
        <p14:creationId xmlns:p14="http://schemas.microsoft.com/office/powerpoint/2010/main" val="27524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02A4D9-DF95-5DB1-0054-21A034642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b="1" dirty="0"/>
              <a:t>Типичный покупатель интернет-магазина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D3C013-B16E-F915-3E0E-D439CA0D9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380037"/>
          </a:xfrm>
        </p:spPr>
        <p:txBody>
          <a:bodyPr>
            <a:normAutofit fontScale="25000" lnSpcReduction="20000"/>
          </a:bodyPr>
          <a:lstStyle/>
          <a:p>
            <a:pPr lvl="0" algn="just">
              <a:lnSpc>
                <a:spcPct val="150000"/>
              </a:lnSpc>
            </a:pPr>
            <a:r>
              <a:rPr lang="ru-RU" sz="96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Женщина (по статистике количество женщин, совершающих покупки в интернете, преобладает над количеством мужчин);</a:t>
            </a:r>
          </a:p>
          <a:p>
            <a:pPr lvl="0" algn="just">
              <a:lnSpc>
                <a:spcPct val="150000"/>
              </a:lnSpc>
            </a:pPr>
            <a:r>
              <a:rPr lang="ru-RU" sz="96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Приблизительный возраст потенциального покупателя составляет 25-34 года (на эту возрастную категорию пришлось 26,6% покупателей);</a:t>
            </a:r>
          </a:p>
          <a:p>
            <a:pPr lvl="0" algn="just">
              <a:lnSpc>
                <a:spcPct val="150000"/>
              </a:lnSpc>
            </a:pPr>
            <a:r>
              <a:rPr lang="ru-RU" sz="96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Средний доход составляет меньше 20 тыс. руб.;</a:t>
            </a:r>
          </a:p>
          <a:p>
            <a:pPr lvl="0" algn="just">
              <a:lnSpc>
                <a:spcPct val="150000"/>
              </a:lnSpc>
            </a:pPr>
            <a:r>
              <a:rPr lang="ru-RU" sz="96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Место проживания покупателей – населенные пункты с числом жителей меньше 100 тыс. (на покупки из таких городов приходится 35,8%);</a:t>
            </a:r>
          </a:p>
          <a:p>
            <a:pPr lvl="0" algn="just">
              <a:lnSpc>
                <a:spcPct val="150000"/>
              </a:lnSpc>
            </a:pPr>
            <a:r>
              <a:rPr lang="ru-RU" sz="96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Большинство покупательниц – замужем (63,3%) и не имеют детей (40,2%);</a:t>
            </a:r>
          </a:p>
          <a:p>
            <a:pPr lvl="0" algn="just">
              <a:lnSpc>
                <a:spcPct val="150000"/>
              </a:lnSpc>
              <a:spcAft>
                <a:spcPts val="150"/>
              </a:spcAft>
            </a:pPr>
            <a:r>
              <a:rPr lang="ru-RU" sz="96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Они посещают интернет-магазины с мобильных устройств, в промежутке от 6 до 10 часов вечера.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6234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237A2A-C599-9608-3FCE-2F262AD74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b="1" dirty="0"/>
              <a:t>Популярные продукты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3A8CC1-AC21-47D4-8828-A6F41A686993}"/>
              </a:ext>
            </a:extLst>
          </p:cNvPr>
          <p:cNvSpPr txBox="1"/>
          <p:nvPr/>
        </p:nvSpPr>
        <p:spPr>
          <a:xfrm>
            <a:off x="3914928" y="1528930"/>
            <a:ext cx="5222379" cy="4896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Изделия из пшеничной муки;</a:t>
            </a:r>
            <a:endParaRPr lang="ru-RU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Макаронные изделия;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Крупы;</a:t>
            </a: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Бобовые;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Кисломолочные продукты;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Орехи;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24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24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25F26A-E446-A0E6-3D70-4D2A5648552F}"/>
              </a:ext>
            </a:extLst>
          </p:cNvPr>
          <p:cNvSpPr txBox="1"/>
          <p:nvPr/>
        </p:nvSpPr>
        <p:spPr>
          <a:xfrm>
            <a:off x="388000" y="1528930"/>
            <a:ext cx="352692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</a:t>
            </a:r>
            <a:r>
              <a:rPr lang="ru-RU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ртофель;</a:t>
            </a:r>
            <a:endParaRPr lang="ru-RU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</a:t>
            </a:r>
            <a:r>
              <a:rPr lang="ru-RU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епчатый лук;</a:t>
            </a:r>
            <a:endParaRPr lang="ru-RU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</a:t>
            </a:r>
            <a:r>
              <a:rPr lang="ru-RU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елокочанная капуста;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Морковь.</a:t>
            </a:r>
            <a:endParaRPr lang="ru-RU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Я</a:t>
            </a:r>
            <a:r>
              <a:rPr lang="ru-RU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блоки;</a:t>
            </a:r>
            <a:endParaRPr lang="ru-RU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FB290C-E585-E135-E3DF-8760E7519374}"/>
              </a:ext>
            </a:extLst>
          </p:cNvPr>
          <p:cNvSpPr txBox="1"/>
          <p:nvPr/>
        </p:nvSpPr>
        <p:spPr>
          <a:xfrm>
            <a:off x="8777209" y="1528930"/>
            <a:ext cx="302679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Мясные продукты</a:t>
            </a:r>
            <a:r>
              <a:rPr 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Куриные яйца;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Рыба.</a:t>
            </a:r>
          </a:p>
          <a:p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316754-3BE6-8AE7-6E80-24DD41B5D38F}"/>
              </a:ext>
            </a:extLst>
          </p:cNvPr>
          <p:cNvSpPr txBox="1"/>
          <p:nvPr/>
        </p:nvSpPr>
        <p:spPr>
          <a:xfrm>
            <a:off x="6183193" y="3914952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endParaRPr lang="ru-RU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8929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3C7B93-B2C6-FF60-F3C8-759F36F33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ER-</a:t>
            </a:r>
            <a:r>
              <a:rPr lang="ru-RU" b="1" dirty="0"/>
              <a:t>диаграмма </a:t>
            </a:r>
            <a:r>
              <a:rPr lang="ru-RU" b="1"/>
              <a:t>базы данных</a:t>
            </a:r>
            <a:endParaRPr lang="ru-RU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E70F24-0311-5662-D932-8788B9D3E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19" y="1325563"/>
            <a:ext cx="9925160" cy="5288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3383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2756E7-4C43-0B86-F1AF-FEC88BA18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175"/>
            <a:ext cx="10515600" cy="1325563"/>
          </a:xfrm>
        </p:spPr>
        <p:txBody>
          <a:bodyPr/>
          <a:lstStyle/>
          <a:p>
            <a:pPr algn="ctr"/>
            <a:r>
              <a:rPr lang="ru-RU" b="1" dirty="0"/>
              <a:t>Диаграмма вариантов использования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1A2994-D5CC-0BB8-2645-F97E38362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642" y="1549616"/>
            <a:ext cx="8514715" cy="49432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7222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89E81E-6AE8-611F-6234-9A96A570C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b="1" dirty="0"/>
              <a:t>Функции серверной части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2C8CDB-63A3-52BB-5DEB-325A32A6C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247775"/>
            <a:ext cx="11372850" cy="5534025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ru-RU" dirty="0"/>
              <a:t>Возможности пользователей</a:t>
            </a:r>
            <a:r>
              <a:rPr lang="en-US" dirty="0"/>
              <a:t>: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вход в систему с разными уровнями доступа;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просмотр категорий товаров и отзывов;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подтверждение аккаунта по электронной почте;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формирование корзин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оформление покупок товара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оформление заказа и отслеживание его статуса; 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50"/>
              </a:spcAft>
              <a:buFont typeface="+mj-lt"/>
              <a:buAutoNum type="arabicParenR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хранение информации о пользователе, его корзине, заказах, продуктах, изображений продуктов и категорий.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dirty="0"/>
              <a:t>Возможность администраторов</a:t>
            </a:r>
            <a:r>
              <a:rPr lang="en-US" dirty="0"/>
              <a:t>: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добавление и редактирование товаров и категорий 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управление статусом заказов пользователей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просмотр информации о пользователе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50"/>
              </a:spcAft>
              <a:buFont typeface="+mj-lt"/>
              <a:buAutoNum type="arabicParenR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сбор статистики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080414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</TotalTime>
  <Words>439</Words>
  <Application>Microsoft Office PowerPoint</Application>
  <PresentationFormat>Широкоэкранный</PresentationFormat>
  <Paragraphs>76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Тема Office</vt:lpstr>
      <vt:lpstr>Разработка продуктового интернет-магазина</vt:lpstr>
      <vt:lpstr>Классификация сайтов</vt:lpstr>
      <vt:lpstr>Типовые структуры сайтов</vt:lpstr>
      <vt:lpstr>Цель выпускной квалификационной работы</vt:lpstr>
      <vt:lpstr>Типичный покупатель интернет-магазина</vt:lpstr>
      <vt:lpstr>Популярные продукты</vt:lpstr>
      <vt:lpstr>ER-диаграмма базы данных</vt:lpstr>
      <vt:lpstr>Диаграмма вариантов использования</vt:lpstr>
      <vt:lpstr>Функции серверной части</vt:lpstr>
      <vt:lpstr>Презентация PowerPoint</vt:lpstr>
      <vt:lpstr>Подсистема анализа продаж</vt:lpstr>
      <vt:lpstr>Главная страница</vt:lpstr>
      <vt:lpstr>Экраны аутентификации и регистрации</vt:lpstr>
      <vt:lpstr>Каталог продуктов </vt:lpstr>
      <vt:lpstr>Страница с подробной информацией о товаре</vt:lpstr>
      <vt:lpstr>Корзина пользователя</vt:lpstr>
      <vt:lpstr>Результаты работы</vt:lpstr>
      <vt:lpstr>Благодарю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продуктового интернет-магазина</dc:title>
  <dc:creator>Kork</dc:creator>
  <cp:lastModifiedBy>Kork</cp:lastModifiedBy>
  <cp:revision>47</cp:revision>
  <dcterms:created xsi:type="dcterms:W3CDTF">2023-06-07T11:07:24Z</dcterms:created>
  <dcterms:modified xsi:type="dcterms:W3CDTF">2023-06-26T12:43:26Z</dcterms:modified>
</cp:coreProperties>
</file>